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56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E57B30D-F288-8BAD-473D-855F697102C6}" type="slidenum">
              <a:rPr/>
              <a:pPr>
                <a:defRPr/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0AD0C9D-4CAF-53E1-9E94-28695D78D73B}" type="slidenum">
              <a:rPr/>
              <a:pPr>
                <a:defRPr/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857626A-8E51-F155-F090-AB1005CC515E}" type="slidenum">
              <a:rPr/>
              <a:pPr>
                <a:defRPr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290C67A-103C-74CF-2165-5551C099F0BB}" type="slidenum">
              <a:rPr/>
              <a:pPr>
                <a:defRPr/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A9C2D81-EB25-ADB2-1EF4-017757A06271}" type="slidenum">
              <a:rPr/>
              <a:pPr>
                <a:defRPr/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31CBBEC-FF39-1491-BBAE-DB6C1FA5288D}" type="slidenum">
              <a:rPr/>
              <a:pPr>
                <a:defRPr/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3BE8ECA-AB59-213B-1E63-D9490AC3AB4C}" type="slidenum">
              <a:rPr/>
              <a:pPr>
                <a:defRPr/>
              </a:pPr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userDrawn="1">
  <p:cSld name="Title Slide">
    <p:bg>
      <p:bgPr>
        <a:blipFill>
          <a:blip r:embed="rId2" cstate="print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</a:blip>
          <a:stretch/>
        </p:blipFill>
        <p:spPr bwMode="auto">
          <a:xfrm>
            <a:off x="143338" y="116631"/>
            <a:ext cx="11905322" cy="659040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3695733" y="4077073"/>
            <a:ext cx="4992554" cy="936103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ctr">
              <a:buNone/>
              <a:defRPr sz="2000" b="0" i="0" cap="none" spc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</a:p>
        </p:txBody>
      </p:sp>
      <p:grpSp>
        <p:nvGrpSpPr>
          <p:cNvPr id="12" name="Группа 11"/>
          <p:cNvGrpSpPr/>
          <p:nvPr userDrawn="1"/>
        </p:nvGrpSpPr>
        <p:grpSpPr bwMode="auto">
          <a:xfrm>
            <a:off x="3215681" y="3786978"/>
            <a:ext cx="5760638" cy="158406"/>
            <a:chOff x="1295466" y="3129578"/>
            <a:chExt cx="8009587" cy="326894"/>
          </a:xfrm>
          <a:solidFill>
            <a:srgbClr val="835A2D"/>
          </a:solidFill>
        </p:grpSpPr>
        <p:sp>
          <p:nvSpPr>
            <p:cNvPr id="5" name="Полилиния 4"/>
            <p:cNvSpPr/>
            <p:nvPr userDrawn="1"/>
          </p:nvSpPr>
          <p:spPr bwMode="auto">
            <a:xfrm>
              <a:off x="1295466" y="3205633"/>
              <a:ext cx="3768482" cy="87393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 extrusionOk="0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2" name="Полилиния 9"/>
            <p:cNvSpPr/>
            <p:nvPr userDrawn="1"/>
          </p:nvSpPr>
          <p:spPr bwMode="auto">
            <a:xfrm flipV="1">
              <a:off x="1295466" y="3290350"/>
              <a:ext cx="3768482" cy="87394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 extrusionOk="0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4" name="Овал 7"/>
            <p:cNvSpPr/>
            <p:nvPr userDrawn="1"/>
          </p:nvSpPr>
          <p:spPr bwMode="auto">
            <a:xfrm>
              <a:off x="4989841" y="3209049"/>
              <a:ext cx="167954" cy="167954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14" name="Овал 13"/>
            <p:cNvSpPr/>
            <p:nvPr userDrawn="1"/>
          </p:nvSpPr>
          <p:spPr bwMode="auto">
            <a:xfrm>
              <a:off x="5170309" y="3129578"/>
              <a:ext cx="326894" cy="326894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11" name="Группа 10"/>
            <p:cNvGrpSpPr/>
            <p:nvPr userDrawn="1"/>
          </p:nvGrpSpPr>
          <p:grpSpPr bwMode="auto">
            <a:xfrm flipH="1">
              <a:off x="5497203" y="3204294"/>
              <a:ext cx="3807850" cy="172111"/>
              <a:chOff x="1498666" y="3408833"/>
              <a:chExt cx="3862329" cy="172111"/>
            </a:xfrm>
            <a:grpFill/>
          </p:grpSpPr>
          <p:sp>
            <p:nvSpPr>
              <p:cNvPr id="15" name="Полилиния 14"/>
              <p:cNvSpPr/>
              <p:nvPr userDrawn="1"/>
            </p:nvSpPr>
            <p:spPr bwMode="auto">
              <a:xfrm>
                <a:off x="1498666" y="3408833"/>
                <a:ext cx="3768482" cy="87393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 extrusionOk="0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Полилиния 16"/>
              <p:cNvSpPr/>
              <p:nvPr userDrawn="1"/>
            </p:nvSpPr>
            <p:spPr bwMode="auto">
              <a:xfrm flipV="1">
                <a:off x="1498666" y="3493550"/>
                <a:ext cx="3768482" cy="87394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 extrusionOk="0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Овал 17"/>
              <p:cNvSpPr/>
              <p:nvPr userDrawn="1"/>
            </p:nvSpPr>
            <p:spPr bwMode="auto">
              <a:xfrm>
                <a:off x="5193041" y="3412249"/>
                <a:ext cx="167954" cy="167954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>
          <a:xfrm>
            <a:off x="2087641" y="2608326"/>
            <a:ext cx="8064895" cy="803507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12" name="Текст 2"/>
          <p:cNvSpPr>
            <a:spLocks noGrp="1"/>
          </p:cNvSpPr>
          <p:nvPr>
            <p:ph idx="1"/>
          </p:nvPr>
        </p:nvSpPr>
        <p:spPr bwMode="auto">
          <a:xfrm>
            <a:off x="609599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userDrawn="1">
  <p:cSld name="Section Header">
    <p:bg>
      <p:bgPr>
        <a:blipFill>
          <a:blip r:embed="rId2" cstate="print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</a:blip>
          <a:stretch/>
        </p:blipFill>
        <p:spPr bwMode="auto">
          <a:xfrm>
            <a:off x="143338" y="116631"/>
            <a:ext cx="11905322" cy="6590405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 bwMode="auto">
          <a:xfrm>
            <a:off x="914400" y="836713"/>
            <a:ext cx="10363199" cy="100811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20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060847"/>
            <a:ext cx="10363199" cy="3816425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60363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21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</p:spPr>
        <p:txBody>
          <a:bodyPr/>
          <a:lstStyle/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</p:spPr>
        <p:txBody>
          <a:bodyPr/>
          <a:lstStyle/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17487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8" y="217487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3" y="155679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1916833"/>
            <a:ext cx="6815666" cy="42093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1" y="2752533"/>
            <a:ext cx="4011084" cy="33736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72616"/>
          </a:xfrm>
        </p:spPr>
        <p:txBody>
          <a:bodyPr anchor="b"/>
          <a:lstStyle>
            <a:lvl1pPr algn="ctr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469611" y="1797125"/>
            <a:ext cx="7252776" cy="30000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47625" cmpd="sng">
            <a:noFill/>
            <a:prstDash val="sysDot"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>
              <a:spcBef>
                <a:spcPts val="398"/>
              </a:spcBef>
              <a:buNone/>
              <a:defRPr sz="1800" b="0" cap="none" spc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Вставка рисунка</a:t>
            </a:r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3"/>
          </p:nvPr>
        </p:nvSpPr>
        <p:spPr bwMode="auto">
          <a:xfrm>
            <a:off x="2316479" y="5445223"/>
            <a:ext cx="7559039" cy="648072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600" b="0" i="0" cap="none" spc="28">
                <a:solidFill>
                  <a:srgbClr val="603636"/>
                </a:solidFill>
                <a:latin typeface="+mn-lt"/>
                <a:ea typeface="+mn-ea"/>
                <a:cs typeface="Arial"/>
              </a:defRPr>
            </a:lvl1pPr>
            <a:lvl2pPr marL="171450" indent="1587">
              <a:buNone/>
              <a:defRPr>
                <a:solidFill>
                  <a:schemeClr val="bg2"/>
                </a:solidFill>
              </a:defRPr>
            </a:lvl2pPr>
            <a:lvl3pPr marL="344487" indent="6349">
              <a:buNone/>
              <a:defRPr>
                <a:solidFill>
                  <a:schemeClr val="bg2"/>
                </a:solidFill>
              </a:defRPr>
            </a:lvl3pPr>
            <a:lvl4pPr marL="515937" indent="3174">
              <a:buNone/>
              <a:defRPr>
                <a:solidFill>
                  <a:schemeClr val="bg2"/>
                </a:solidFill>
              </a:defRPr>
            </a:lvl4pPr>
            <a:lvl5pPr marL="688974" indent="-1587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>
              <a:spcBef>
                <a:spcPts val="599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print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14" cstate="print">
            <a:lum bright="70000" contrast="-70000"/>
          </a:blip>
          <a:stretch/>
        </p:blipFill>
        <p:spPr bwMode="auto">
          <a:xfrm>
            <a:off x="143338" y="116631"/>
            <a:ext cx="11905322" cy="659040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5" cstate="print"/>
          <a:stretch/>
        </p:blipFill>
        <p:spPr bwMode="auto">
          <a:xfrm>
            <a:off x="-144693" y="-24174"/>
            <a:ext cx="12481386" cy="1538631"/>
          </a:xfrm>
          <a:prstGeom prst="rect">
            <a:avLst/>
          </a:prstGeom>
        </p:spPr>
      </p:pic>
      <p:grpSp>
        <p:nvGrpSpPr>
          <p:cNvPr id="77" name="Группа 76"/>
          <p:cNvGrpSpPr/>
          <p:nvPr/>
        </p:nvGrpSpPr>
        <p:grpSpPr bwMode="auto">
          <a:xfrm>
            <a:off x="4198007" y="1074073"/>
            <a:ext cx="3795982" cy="122679"/>
            <a:chOff x="1295466" y="3129578"/>
            <a:chExt cx="8009587" cy="326894"/>
          </a:xfrm>
          <a:solidFill>
            <a:srgbClr val="835A2D"/>
          </a:solidFill>
        </p:grpSpPr>
        <p:sp>
          <p:nvSpPr>
            <p:cNvPr id="78" name="Полилиния 77"/>
            <p:cNvSpPr/>
            <p:nvPr userDrawn="1"/>
          </p:nvSpPr>
          <p:spPr bwMode="auto">
            <a:xfrm>
              <a:off x="1295466" y="3205633"/>
              <a:ext cx="3768482" cy="87393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 extrusionOk="0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79" name="Полилиния 78"/>
            <p:cNvSpPr/>
            <p:nvPr userDrawn="1"/>
          </p:nvSpPr>
          <p:spPr bwMode="auto">
            <a:xfrm flipV="1">
              <a:off x="1295466" y="3290350"/>
              <a:ext cx="3768482" cy="87394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 extrusionOk="0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0" name="Овал 79"/>
            <p:cNvSpPr/>
            <p:nvPr userDrawn="1"/>
          </p:nvSpPr>
          <p:spPr bwMode="auto">
            <a:xfrm>
              <a:off x="4989841" y="3209049"/>
              <a:ext cx="167954" cy="167954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81" name="Овал 80"/>
            <p:cNvSpPr/>
            <p:nvPr userDrawn="1"/>
          </p:nvSpPr>
          <p:spPr bwMode="auto">
            <a:xfrm>
              <a:off x="5170309" y="3129578"/>
              <a:ext cx="326894" cy="326894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82" name="Группа 81"/>
            <p:cNvGrpSpPr/>
            <p:nvPr userDrawn="1"/>
          </p:nvGrpSpPr>
          <p:grpSpPr bwMode="auto">
            <a:xfrm flipH="1">
              <a:off x="5497203" y="3204294"/>
              <a:ext cx="3807850" cy="172111"/>
              <a:chOff x="1498666" y="3408833"/>
              <a:chExt cx="3862329" cy="172111"/>
            </a:xfrm>
            <a:grpFill/>
          </p:grpSpPr>
          <p:sp>
            <p:nvSpPr>
              <p:cNvPr id="83" name="Полилиния 82"/>
              <p:cNvSpPr/>
              <p:nvPr userDrawn="1"/>
            </p:nvSpPr>
            <p:spPr bwMode="auto">
              <a:xfrm>
                <a:off x="1498666" y="3408833"/>
                <a:ext cx="3768482" cy="87393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 extrusionOk="0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4" name="Полилиния 83"/>
              <p:cNvSpPr/>
              <p:nvPr userDrawn="1"/>
            </p:nvSpPr>
            <p:spPr bwMode="auto">
              <a:xfrm flipV="1">
                <a:off x="1498666" y="3493550"/>
                <a:ext cx="3768482" cy="87394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 extrusionOk="0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5" name="Овал 84"/>
              <p:cNvSpPr/>
              <p:nvPr userDrawn="1"/>
            </p:nvSpPr>
            <p:spPr bwMode="auto">
              <a:xfrm>
                <a:off x="5193041" y="3412249"/>
                <a:ext cx="167954" cy="167954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 bwMode="auto">
          <a:xfrm>
            <a:off x="2063551" y="274638"/>
            <a:ext cx="8064895" cy="803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 bwMode="auto">
          <a:xfrm>
            <a:off x="911423" y="1772815"/>
            <a:ext cx="10369152" cy="4392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16" name="Дата 4"/>
          <p:cNvSpPr>
            <a:spLocks noGrp="1"/>
          </p:cNvSpPr>
          <p:nvPr>
            <p:ph type="dt" sz="half" idx="2"/>
          </p:nvPr>
        </p:nvSpPr>
        <p:spPr bwMode="auto">
          <a:xfrm>
            <a:off x="578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pPr>
                <a:defRPr/>
              </a:pPr>
              <a:t>22.10.2013</a:t>
            </a:fld>
            <a:endParaRPr/>
          </a:p>
        </p:txBody>
      </p:sp>
      <p:sp>
        <p:nvSpPr>
          <p:cNvPr id="17" name="Нижний колонтитул 5"/>
          <p:cNvSpPr>
            <a:spLocks noGrp="1"/>
          </p:cNvSpPr>
          <p:nvPr>
            <p:ph type="ftr" sz="quarter" idx="3"/>
          </p:nvPr>
        </p:nvSpPr>
        <p:spPr bwMode="auto">
          <a:xfrm>
            <a:off x="4134047" y="6165303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Номер слайда 6"/>
          <p:cNvSpPr>
            <a:spLocks noGrp="1"/>
          </p:cNvSpPr>
          <p:nvPr>
            <p:ph type="sldNum" sz="quarter" idx="4"/>
          </p:nvPr>
        </p:nvSpPr>
        <p:spPr bwMode="auto">
          <a:xfrm>
            <a:off x="8706047" y="6165303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398"/>
        </a:spcBef>
        <a:buNone/>
        <a:defRPr sz="3200" b="1" cap="none" spc="0">
          <a:solidFill>
            <a:schemeClr val="accent2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55599" indent="-355599" algn="l" defTabSz="914400">
        <a:lnSpc>
          <a:spcPct val="100000"/>
        </a:lnSpc>
        <a:spcBef>
          <a:spcPts val="599"/>
        </a:spcBef>
        <a:spcAft>
          <a:spcPts val="0"/>
        </a:spcAft>
        <a:buClr>
          <a:schemeClr val="accent1"/>
        </a:buClr>
        <a:buFont typeface="Wingdings"/>
        <a:buChar char="v"/>
        <a:defRPr sz="2800" b="0" i="0" cap="none" spc="28">
          <a:solidFill>
            <a:srgbClr val="603636"/>
          </a:solidFill>
          <a:latin typeface="+mn-lt"/>
          <a:ea typeface="+mn-ea"/>
          <a:cs typeface="Arial"/>
        </a:defRPr>
      </a:lvl1pPr>
      <a:lvl2pPr marL="903287" indent="-355599" algn="l" defTabSz="914400">
        <a:lnSpc>
          <a:spcPct val="100000"/>
        </a:lnSpc>
        <a:spcBef>
          <a:spcPts val="1199"/>
        </a:spcBef>
        <a:buClr>
          <a:schemeClr val="accent1"/>
        </a:buClr>
        <a:buFont typeface="Courier New"/>
        <a:buChar char="o"/>
        <a:defRPr sz="2400">
          <a:solidFill>
            <a:srgbClr val="835A2D"/>
          </a:solidFill>
          <a:latin typeface="+mn-lt"/>
          <a:ea typeface="+mn-ea"/>
          <a:cs typeface="Arial"/>
        </a:defRPr>
      </a:lvl2pPr>
      <a:lvl3pPr marL="1258887" indent="-355599" algn="l" defTabSz="914400">
        <a:lnSpc>
          <a:spcPct val="100000"/>
        </a:lnSpc>
        <a:spcBef>
          <a:spcPts val="1199"/>
        </a:spcBef>
        <a:buClr>
          <a:schemeClr val="accent1"/>
        </a:buClr>
        <a:buFont typeface="Wingdings"/>
        <a:buChar char="v"/>
        <a:defRPr sz="2000">
          <a:solidFill>
            <a:srgbClr val="603636"/>
          </a:solidFill>
          <a:latin typeface="+mn-lt"/>
          <a:ea typeface="+mn-ea"/>
          <a:cs typeface="Arial"/>
        </a:defRPr>
      </a:lvl3pPr>
      <a:lvl4pPr marL="1614487" indent="-355599" algn="l" defTabSz="914400">
        <a:lnSpc>
          <a:spcPct val="100000"/>
        </a:lnSpc>
        <a:spcBef>
          <a:spcPts val="1199"/>
        </a:spcBef>
        <a:buClr>
          <a:schemeClr val="accent1"/>
        </a:buClr>
        <a:buFont typeface="Courier New"/>
        <a:buChar char="o"/>
        <a:defRPr sz="1800">
          <a:solidFill>
            <a:srgbClr val="835A2D"/>
          </a:solidFill>
          <a:latin typeface="+mn-lt"/>
          <a:ea typeface="+mn-ea"/>
          <a:cs typeface="Arial"/>
        </a:defRPr>
      </a:lvl4pPr>
      <a:lvl5pPr marL="2149474" indent="-355599" algn="l" defTabSz="914400">
        <a:lnSpc>
          <a:spcPct val="100000"/>
        </a:lnSpc>
        <a:spcBef>
          <a:spcPts val="1199"/>
        </a:spcBef>
        <a:buClr>
          <a:schemeClr val="accent1"/>
        </a:buClr>
        <a:buFont typeface="Wingdings"/>
        <a:buChar char="Ø"/>
        <a:defRPr sz="1800">
          <a:solidFill>
            <a:srgbClr val="603636"/>
          </a:solidFill>
          <a:latin typeface="+mn-lt"/>
          <a:ea typeface="+mn-ea"/>
          <a:cs typeface="Arial"/>
        </a:defRPr>
      </a:lvl5pPr>
      <a:lvl6pPr marL="0" indent="0" algn="ctr" defTabSz="914400">
        <a:lnSpc>
          <a:spcPct val="100000"/>
        </a:lnSpc>
        <a:spcBef>
          <a:spcPts val="1199"/>
        </a:spcBef>
        <a:buFont typeface="Arial"/>
        <a:buNone/>
        <a:defRPr sz="14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>
        <a:lnSpc>
          <a:spcPct val="100000"/>
        </a:lnSpc>
        <a:spcBef>
          <a:spcPts val="1199"/>
        </a:spcBef>
        <a:buFont typeface="Arial"/>
        <a:buNone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>
        <a:lnSpc>
          <a:spcPct val="100000"/>
        </a:lnSpc>
        <a:spcBef>
          <a:spcPts val="1199"/>
        </a:spcBef>
        <a:buFont typeface="Arial"/>
        <a:buNone/>
        <a:defRPr sz="14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>
        <a:lnSpc>
          <a:spcPct val="100000"/>
        </a:lnSpc>
        <a:spcBef>
          <a:spcPts val="1199"/>
        </a:spcBef>
        <a:buFont typeface="Arial"/>
        <a:buNone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fr-FR" sz="4800" dirty="0"/>
              <a:t>Stop </a:t>
            </a:r>
            <a:r>
              <a:rPr lang="fr-FR" sz="4800" dirty="0" smtClean="0"/>
              <a:t>au </a:t>
            </a:r>
            <a:r>
              <a:rPr lang="fr-FR" sz="4800" dirty="0"/>
              <a:t>harcèlement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432218" y="4841571"/>
            <a:ext cx="4992554" cy="936103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Parlez-en…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08438913" name="Image 1908438912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7676826" y="4272073"/>
            <a:ext cx="3839996" cy="2157301"/>
          </a:xfrm>
          <a:prstGeom prst="rect">
            <a:avLst/>
          </a:prstGeom>
        </p:spPr>
      </p:pic>
      <p:pic>
        <p:nvPicPr>
          <p:cNvPr id="1384597209" name="Image 1384597208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696057" y="625809"/>
            <a:ext cx="3545835" cy="18470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6820647" name="Заголовок 1"/>
          <p:cNvSpPr>
            <a:spLocks noGrp="1"/>
          </p:cNvSpPr>
          <p:nvPr>
            <p:ph type="title"/>
          </p:nvPr>
        </p:nvSpPr>
        <p:spPr bwMode="auto">
          <a:xfrm>
            <a:off x="701186" y="468666"/>
            <a:ext cx="10972800" cy="827427"/>
          </a:xfrm>
        </p:spPr>
        <p:txBody>
          <a:bodyPr/>
          <a:lstStyle/>
          <a:p>
            <a:pPr>
              <a:defRPr/>
            </a:pPr>
            <a:r>
              <a:rPr lang="fr-FR"/>
              <a:t>Description </a:t>
            </a:r>
            <a:endParaRPr/>
          </a:p>
        </p:txBody>
      </p:sp>
      <p:sp>
        <p:nvSpPr>
          <p:cNvPr id="889986776" name="Объект 2"/>
          <p:cNvSpPr>
            <a:spLocks noGrp="1"/>
          </p:cNvSpPr>
          <p:nvPr>
            <p:ph idx="1"/>
          </p:nvPr>
        </p:nvSpPr>
        <p:spPr bwMode="auto">
          <a:xfrm>
            <a:off x="551342" y="1842464"/>
            <a:ext cx="10972800" cy="4525962"/>
          </a:xfrm>
        </p:spPr>
        <p:txBody>
          <a:bodyPr/>
          <a:lstStyle/>
          <a:p>
            <a:pPr>
              <a:defRPr/>
            </a:pPr>
            <a:r>
              <a:rPr lang="fr-FR" dirty="0"/>
              <a:t>1-C’est quoi le 7 novembre ? </a:t>
            </a:r>
          </a:p>
          <a:p>
            <a:pPr>
              <a:defRPr/>
            </a:pPr>
            <a:r>
              <a:rPr lang="fr-FR" dirty="0"/>
              <a:t>2-C’est quoi le harcèlement ?</a:t>
            </a:r>
          </a:p>
          <a:p>
            <a:pPr>
              <a:defRPr/>
            </a:pPr>
            <a:r>
              <a:rPr lang="fr-FR" dirty="0" smtClean="0"/>
              <a:t>3- </a:t>
            </a:r>
            <a:r>
              <a:rPr lang="fr-FR" dirty="0"/>
              <a:t>Les </a:t>
            </a:r>
            <a:r>
              <a:rPr lang="fr-FR" dirty="0" smtClean="0"/>
              <a:t>différents </a:t>
            </a:r>
            <a:r>
              <a:rPr lang="fr-FR" dirty="0"/>
              <a:t>types de harcèlement </a:t>
            </a:r>
          </a:p>
          <a:p>
            <a:pPr>
              <a:defRPr/>
            </a:pPr>
            <a:r>
              <a:rPr lang="fr-FR" dirty="0"/>
              <a:t>4</a:t>
            </a:r>
            <a:r>
              <a:rPr lang="fr-FR" dirty="0" smtClean="0"/>
              <a:t>-Que </a:t>
            </a:r>
            <a:r>
              <a:rPr lang="fr-FR" dirty="0"/>
              <a:t>cause le </a:t>
            </a:r>
            <a:r>
              <a:rPr lang="fr-FR" dirty="0" smtClean="0"/>
              <a:t>harcèlement? </a:t>
            </a:r>
          </a:p>
          <a:p>
            <a:pPr>
              <a:defRPr/>
            </a:pPr>
            <a:r>
              <a:rPr lang="fr-FR" dirty="0" smtClean="0"/>
              <a:t>5-A qui en parler ?</a:t>
            </a:r>
          </a:p>
          <a:p>
            <a:pPr>
              <a:defRPr/>
            </a:pPr>
            <a:r>
              <a:rPr lang="fr-FR" dirty="0" smtClean="0"/>
              <a:t>6- Les numéros </a:t>
            </a:r>
            <a:r>
              <a:rPr lang="fr-FR" dirty="0"/>
              <a:t>d’appels </a:t>
            </a:r>
          </a:p>
        </p:txBody>
      </p:sp>
      <p:pic>
        <p:nvPicPr>
          <p:cNvPr id="2044032140" name="Image 2044032139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9283438" y="1861514"/>
            <a:ext cx="1761016" cy="1941634"/>
          </a:xfrm>
          <a:prstGeom prst="rect">
            <a:avLst/>
          </a:prstGeom>
        </p:spPr>
      </p:pic>
      <p:pic>
        <p:nvPicPr>
          <p:cNvPr id="713148890" name="Image 713148889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6214286" y="4386170"/>
            <a:ext cx="2619374" cy="1743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40621681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C’est quoi le 7 novembre ?</a:t>
            </a:r>
            <a:endParaRPr/>
          </a:p>
        </p:txBody>
      </p:sp>
      <p:sp>
        <p:nvSpPr>
          <p:cNvPr id="990370727" name="Текст 2"/>
          <p:cNvSpPr>
            <a:spLocks noGrp="1"/>
          </p:cNvSpPr>
          <p:nvPr>
            <p:ph idx="1"/>
          </p:nvPr>
        </p:nvSpPr>
        <p:spPr bwMode="auto">
          <a:xfrm>
            <a:off x="609599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defRPr/>
            </a:pP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7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novembre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2024 :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Journée</a:t>
            </a:r>
            <a:r>
              <a:rPr sz="3600" b="1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nationale</a:t>
            </a:r>
            <a:r>
              <a:rPr sz="3600" b="1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de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lutte</a:t>
            </a:r>
            <a:r>
              <a:rPr sz="3600" b="1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contre</a:t>
            </a:r>
            <a:r>
              <a:rPr sz="3600" b="1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le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harcèlement</a:t>
            </a:r>
            <a:r>
              <a:rPr sz="3600" b="1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à </a:t>
            </a:r>
            <a:r>
              <a:rPr sz="3600" b="1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l'école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. </a:t>
            </a:r>
            <a:endParaRPr lang="fr-FR" sz="3600" b="0" i="0" u="none" dirty="0" smtClean="0">
              <a:solidFill>
                <a:schemeClr val="bg1"/>
              </a:solidFill>
              <a:latin typeface="Asana Math"/>
              <a:ea typeface="Asana Math"/>
              <a:cs typeface="Asana Math"/>
            </a:endParaRPr>
          </a:p>
          <a:p>
            <a:pPr marL="354013" indent="6350" algn="just">
              <a:buNone/>
              <a:defRPr/>
            </a:pPr>
            <a:r>
              <a:rPr sz="3600" b="0" i="0" u="none" dirty="0" smtClean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Pour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sensibiliser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la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communauté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éducative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aux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phénomènes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de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harcèlement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dans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le milieu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scolaire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, la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journée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nationale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de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lutte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contre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le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harcèlement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est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organisée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chaque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année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au </a:t>
            </a:r>
            <a:r>
              <a:rPr sz="3600" b="0" i="0" u="none" dirty="0" err="1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mois</a:t>
            </a:r>
            <a:r>
              <a:rPr sz="3600" b="0" i="0" u="none" dirty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 de </a:t>
            </a:r>
            <a:r>
              <a:rPr sz="3600" b="0" i="0" u="none" dirty="0" err="1" smtClean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novembre</a:t>
            </a:r>
            <a:r>
              <a:rPr lang="fr-FR" sz="3600" b="0" i="0" u="none" dirty="0" smtClean="0">
                <a:solidFill>
                  <a:schemeClr val="bg1"/>
                </a:solidFill>
                <a:latin typeface="Asana Math"/>
                <a:ea typeface="Asana Math"/>
                <a:cs typeface="Asana Math"/>
              </a:rPr>
              <a:t>.</a:t>
            </a:r>
            <a:endParaRPr sz="3600" dirty="0">
              <a:latin typeface="Asana Math"/>
              <a:cs typeface="Asana Math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03707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3270464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C’est quoi le harcèlement ?</a:t>
            </a:r>
            <a:endParaRPr/>
          </a:p>
        </p:txBody>
      </p:sp>
      <p:sp>
        <p:nvSpPr>
          <p:cNvPr id="303147606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algn="just">
              <a:defRPr/>
            </a:pP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En France, plus d’1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élève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sur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10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est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victime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à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l’école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.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C’est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un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phénomène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très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grave qui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touche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les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élèves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dès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la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primaire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au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collège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voire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au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lycée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. Le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harceleur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choisit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sa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victime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parce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qu’elle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paraît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différente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: physique, </a:t>
            </a:r>
            <a:r>
              <a:rPr sz="2400" b="0" i="0" u="none" spc="74" dirty="0" err="1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origine</a:t>
            </a:r>
            <a:r>
              <a:rPr sz="2400" b="0" i="0" u="none" spc="74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résultats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scolaires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… Il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exerce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sur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elle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une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violence </a:t>
            </a:r>
            <a:r>
              <a:rPr sz="2400" b="0" i="0" u="sng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répétée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qui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peut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s’exprimer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 </a:t>
            </a:r>
            <a:r>
              <a:rPr sz="2400" b="0" i="0" u="none" spc="74" dirty="0" err="1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plusieurs</a:t>
            </a:r>
            <a:r>
              <a:rPr sz="2400" b="0" i="0" u="none" spc="74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spc="74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manières</a:t>
            </a:r>
            <a:r>
              <a:rPr sz="2400" b="0" i="0" u="none" spc="74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:</a:t>
            </a:r>
            <a:endParaRPr sz="2400" dirty="0">
              <a:solidFill>
                <a:schemeClr val="bg1"/>
              </a:solidFill>
              <a:latin typeface="Asana"/>
              <a:cs typeface="Asana"/>
            </a:endParaRPr>
          </a:p>
        </p:txBody>
      </p:sp>
      <p:pic>
        <p:nvPicPr>
          <p:cNvPr id="493833104" name="Image 493833103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1069129" y="3630154"/>
            <a:ext cx="2143125" cy="2143125"/>
          </a:xfrm>
          <a:prstGeom prst="rect">
            <a:avLst/>
          </a:prstGeom>
        </p:spPr>
      </p:pic>
      <p:pic>
        <p:nvPicPr>
          <p:cNvPr id="873681655" name="Image 873681654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4914298" y="3616809"/>
            <a:ext cx="2143125" cy="2143125"/>
          </a:xfrm>
          <a:prstGeom prst="rect">
            <a:avLst/>
          </a:prstGeom>
        </p:spPr>
      </p:pic>
      <p:pic>
        <p:nvPicPr>
          <p:cNvPr id="286760560" name="Image 286760559"/>
          <p:cNvPicPr>
            <a:picLocks noChangeAspect="1"/>
          </p:cNvPicPr>
          <p:nvPr/>
        </p:nvPicPr>
        <p:blipFill>
          <a:blip r:embed="rId5" cstate="print"/>
          <a:stretch/>
        </p:blipFill>
        <p:spPr bwMode="auto">
          <a:xfrm>
            <a:off x="8759540" y="3916612"/>
            <a:ext cx="2619374" cy="1743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31476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83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6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0329068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Les différents types de harcèlement </a:t>
            </a:r>
            <a:endParaRPr/>
          </a:p>
        </p:txBody>
      </p:sp>
      <p:sp>
        <p:nvSpPr>
          <p:cNvPr id="1744163007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lang="fr-FR" b="1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lang="fr-FR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 à l'école.</a:t>
            </a:r>
            <a:endParaRPr lang="fr-FR" dirty="0" smtClean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1" i="0" u="none" dirty="0" err="1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800" b="0" i="0" u="none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 moral.</a:t>
            </a:r>
            <a:endParaRPr sz="2800" dirty="0" smtClean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1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8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professionnel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.</a:t>
            </a:r>
            <a:endParaRPr sz="2800" dirty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1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8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sexuel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.</a:t>
            </a:r>
            <a:endParaRPr sz="2800" dirty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1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 rue.</a:t>
            </a:r>
            <a:endParaRPr sz="2800" dirty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cyberharcèlement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.</a:t>
            </a:r>
            <a:endParaRPr sz="2800" dirty="0">
              <a:solidFill>
                <a:schemeClr val="bg1"/>
              </a:solidFill>
              <a:latin typeface="Asana"/>
              <a:cs typeface="Asana"/>
            </a:endParaRPr>
          </a:p>
          <a:p>
            <a:pPr>
              <a:defRPr/>
            </a:pP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Le </a:t>
            </a:r>
            <a:r>
              <a:rPr sz="2800" b="1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harcèlement</a:t>
            </a:r>
            <a:r>
              <a:rPr sz="28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800" b="0" i="0" u="none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physique</a:t>
            </a:r>
            <a:r>
              <a:rPr lang="fr-FR" sz="2800" b="0" i="0" u="none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.</a:t>
            </a:r>
            <a:endParaRPr dirty="0"/>
          </a:p>
        </p:txBody>
      </p:sp>
      <p:pic>
        <p:nvPicPr>
          <p:cNvPr id="9128029" name="Image 9128028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6374422" y="2014903"/>
            <a:ext cx="4432889" cy="28758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41630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663503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8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 sz="3200" b="1" i="0" u="none" strike="noStrike" cap="none" spc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Arial"/>
              </a:rPr>
              <a:t>Que cause le harcèlement</a:t>
            </a:r>
            <a:r>
              <a:rPr lang="fr-FR"/>
              <a:t> ?</a:t>
            </a:r>
            <a:endParaRPr/>
          </a:p>
        </p:txBody>
      </p:sp>
      <p:sp>
        <p:nvSpPr>
          <p:cNvPr id="600559221" name="Текст 2"/>
          <p:cNvSpPr>
            <a:spLocks noGrp="1"/>
          </p:cNvSpPr>
          <p:nvPr>
            <p:ph idx="1"/>
          </p:nvPr>
        </p:nvSpPr>
        <p:spPr bwMode="auto">
          <a:xfrm>
            <a:off x="609598" y="1600200"/>
            <a:ext cx="10972800" cy="4525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isolement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perte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l'estime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soi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baisse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des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résultats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scolaires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voire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décrochage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profond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mal-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être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troubles du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comportement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alimentaire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,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conduites</a:t>
            </a:r>
            <a:r>
              <a:rPr sz="2400" b="0" i="0" u="none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 </a:t>
            </a:r>
            <a:r>
              <a:rPr sz="2400" b="0" i="0" u="none" dirty="0" err="1">
                <a:solidFill>
                  <a:schemeClr val="bg1"/>
                </a:solidFill>
                <a:latin typeface="Asana"/>
                <a:ea typeface="Asana"/>
                <a:cs typeface="Asana"/>
              </a:rPr>
              <a:t>suicidaire</a:t>
            </a:r>
            <a:r>
              <a:rPr lang="fr-FR" sz="2400" b="0" dirty="0">
                <a:solidFill>
                  <a:schemeClr val="bg1"/>
                </a:solidFill>
                <a:latin typeface="Asana"/>
                <a:ea typeface="Asana"/>
                <a:cs typeface="Asana"/>
              </a:rPr>
              <a:t>s, </a:t>
            </a:r>
            <a:r>
              <a:rPr lang="fr-FR" sz="2400" b="0" dirty="0" smtClean="0">
                <a:solidFill>
                  <a:schemeClr val="bg1"/>
                </a:solidFill>
                <a:latin typeface="Asana"/>
                <a:ea typeface="Asana"/>
                <a:cs typeface="Asana"/>
              </a:rPr>
              <a:t>scarifications....</a:t>
            </a:r>
            <a:endParaRPr lang="fr-FR" sz="2400" b="0" dirty="0">
              <a:solidFill>
                <a:schemeClr val="bg1"/>
              </a:solidFill>
              <a:latin typeface="Asana"/>
              <a:ea typeface="Asana"/>
              <a:cs typeface="Asana"/>
            </a:endParaRPr>
          </a:p>
          <a:p>
            <a:pPr>
              <a:defRPr/>
            </a:pPr>
            <a:endParaRPr dirty="0"/>
          </a:p>
        </p:txBody>
      </p:sp>
      <p:pic>
        <p:nvPicPr>
          <p:cNvPr id="1013930166" name="Image 1013930165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492921" y="3404534"/>
            <a:ext cx="2143125" cy="2143125"/>
          </a:xfrm>
          <a:prstGeom prst="rect">
            <a:avLst/>
          </a:prstGeom>
        </p:spPr>
      </p:pic>
      <p:pic>
        <p:nvPicPr>
          <p:cNvPr id="1862798357" name="Image 1862798356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3040673" y="2912451"/>
            <a:ext cx="2990849" cy="1523999"/>
          </a:xfrm>
          <a:prstGeom prst="rect">
            <a:avLst/>
          </a:prstGeom>
        </p:spPr>
      </p:pic>
      <p:pic>
        <p:nvPicPr>
          <p:cNvPr id="1951706190" name="Image 1951706189"/>
          <p:cNvPicPr>
            <a:picLocks noChangeAspect="1"/>
          </p:cNvPicPr>
          <p:nvPr/>
        </p:nvPicPr>
        <p:blipFill>
          <a:blip r:embed="rId5" cstate="print"/>
          <a:stretch/>
        </p:blipFill>
        <p:spPr bwMode="auto">
          <a:xfrm>
            <a:off x="6356105" y="2912451"/>
            <a:ext cx="2867024" cy="1600200"/>
          </a:xfrm>
          <a:prstGeom prst="rect">
            <a:avLst/>
          </a:prstGeom>
        </p:spPr>
      </p:pic>
      <p:pic>
        <p:nvPicPr>
          <p:cNvPr id="317365523" name="Image 317365522"/>
          <p:cNvPicPr>
            <a:picLocks noChangeAspect="1"/>
          </p:cNvPicPr>
          <p:nvPr/>
        </p:nvPicPr>
        <p:blipFill>
          <a:blip r:embed="rId6" cstate="print"/>
          <a:stretch/>
        </p:blipFill>
        <p:spPr bwMode="auto">
          <a:xfrm>
            <a:off x="9433413" y="2971067"/>
            <a:ext cx="2309855" cy="1333499"/>
          </a:xfrm>
          <a:prstGeom prst="rect">
            <a:avLst/>
          </a:prstGeom>
        </p:spPr>
      </p:pic>
      <p:pic>
        <p:nvPicPr>
          <p:cNvPr id="703852958" name="Image 703852957"/>
          <p:cNvPicPr>
            <a:picLocks noChangeAspect="1"/>
          </p:cNvPicPr>
          <p:nvPr/>
        </p:nvPicPr>
        <p:blipFill>
          <a:blip r:embed="rId7" cstate="print"/>
          <a:stretch/>
        </p:blipFill>
        <p:spPr bwMode="auto">
          <a:xfrm>
            <a:off x="2747595" y="4821237"/>
            <a:ext cx="2609997" cy="1461598"/>
          </a:xfrm>
          <a:prstGeom prst="rect">
            <a:avLst/>
          </a:prstGeom>
        </p:spPr>
      </p:pic>
      <p:pic>
        <p:nvPicPr>
          <p:cNvPr id="1622118071" name="Image 1622118070"/>
          <p:cNvPicPr>
            <a:picLocks noChangeAspect="1"/>
          </p:cNvPicPr>
          <p:nvPr/>
        </p:nvPicPr>
        <p:blipFill>
          <a:blip r:embed="rId8" cstate="print"/>
          <a:stretch/>
        </p:blipFill>
        <p:spPr bwMode="auto">
          <a:xfrm>
            <a:off x="5641730" y="4821237"/>
            <a:ext cx="3495674" cy="1304924"/>
          </a:xfrm>
          <a:prstGeom prst="rect">
            <a:avLst/>
          </a:prstGeom>
        </p:spPr>
      </p:pic>
      <p:pic>
        <p:nvPicPr>
          <p:cNvPr id="32424337" name="Image 32424336"/>
          <p:cNvPicPr>
            <a:picLocks noChangeAspect="1"/>
          </p:cNvPicPr>
          <p:nvPr/>
        </p:nvPicPr>
        <p:blipFill>
          <a:blip r:embed="rId9" cstate="print"/>
          <a:stretch/>
        </p:blipFill>
        <p:spPr bwMode="auto">
          <a:xfrm>
            <a:off x="9223130" y="4821237"/>
            <a:ext cx="2543071" cy="13371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559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393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79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6279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0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5170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6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736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85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385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11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2211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2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42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9973599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 dirty="0"/>
              <a:t>A qui en </a:t>
            </a:r>
            <a:r>
              <a:rPr lang="fr-FR" dirty="0" smtClean="0"/>
              <a:t>parler</a:t>
            </a:r>
            <a:r>
              <a:rPr lang="fr-FR" dirty="0"/>
              <a:t> ?</a:t>
            </a:r>
            <a:endParaRPr dirty="0"/>
          </a:p>
        </p:txBody>
      </p:sp>
      <p:sp>
        <p:nvSpPr>
          <p:cNvPr id="1902151068" name="Текст 2"/>
          <p:cNvSpPr>
            <a:spLocks noGrp="1"/>
          </p:cNvSpPr>
          <p:nvPr>
            <p:ph idx="1"/>
          </p:nvPr>
        </p:nvSpPr>
        <p:spPr bwMode="auto">
          <a:xfrm>
            <a:off x="609599" y="1600200"/>
            <a:ext cx="10972800" cy="480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  <a:defRPr/>
            </a:pPr>
            <a:endParaRPr dirty="0"/>
          </a:p>
        </p:txBody>
      </p:sp>
      <p:pic>
        <p:nvPicPr>
          <p:cNvPr id="1744116521" name="Image 1744116520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659567" y="1661793"/>
            <a:ext cx="3255567" cy="1710994"/>
          </a:xfrm>
          <a:prstGeom prst="rect">
            <a:avLst/>
          </a:prstGeom>
        </p:spPr>
      </p:pic>
      <p:pic>
        <p:nvPicPr>
          <p:cNvPr id="830528590" name="Image 830528589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6342977" y="4237936"/>
            <a:ext cx="2619374" cy="1743075"/>
          </a:xfrm>
          <a:prstGeom prst="rect">
            <a:avLst/>
          </a:prstGeom>
        </p:spPr>
      </p:pic>
      <p:pic>
        <p:nvPicPr>
          <p:cNvPr id="1360448526" name="Image 1360448525"/>
          <p:cNvPicPr>
            <a:picLocks noChangeAspect="1"/>
          </p:cNvPicPr>
          <p:nvPr/>
        </p:nvPicPr>
        <p:blipFill>
          <a:blip r:embed="rId5" cstate="print"/>
          <a:stretch/>
        </p:blipFill>
        <p:spPr bwMode="auto">
          <a:xfrm>
            <a:off x="665897" y="4013085"/>
            <a:ext cx="2133599" cy="2133599"/>
          </a:xfrm>
          <a:prstGeom prst="rect">
            <a:avLst/>
          </a:prstGeom>
        </p:spPr>
      </p:pic>
      <p:pic>
        <p:nvPicPr>
          <p:cNvPr id="661381007" name="Image 661381006"/>
          <p:cNvPicPr>
            <a:picLocks noChangeAspect="1"/>
          </p:cNvPicPr>
          <p:nvPr/>
        </p:nvPicPr>
        <p:blipFill>
          <a:blip r:embed="rId6" cstate="print"/>
          <a:stretch/>
        </p:blipFill>
        <p:spPr bwMode="auto">
          <a:xfrm>
            <a:off x="8769246" y="1721754"/>
            <a:ext cx="2759137" cy="17430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7304" y="2173573"/>
            <a:ext cx="2548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chemeClr val="bg1"/>
                </a:solidFill>
                <a:latin typeface="+mj-lt"/>
              </a:rPr>
              <a:t>A un parent, frère…</a:t>
            </a:r>
            <a:endParaRPr lang="fr-FR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20525" y="2608288"/>
            <a:ext cx="196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un-e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ami-e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08093" y="4601981"/>
            <a:ext cx="334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professeur-e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principal-e</a:t>
            </a:r>
            <a:r>
              <a:rPr lang="fr-FR" dirty="0" smtClean="0">
                <a:solidFill>
                  <a:schemeClr val="bg1"/>
                </a:solidFill>
              </a:rPr>
              <a:t>…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129010" y="5171606"/>
            <a:ext cx="2653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un-e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CPE, AED, infirmière, </a:t>
            </a:r>
            <a:r>
              <a:rPr lang="fr-FR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proviseur-e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1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411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2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052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44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6044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38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138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3436730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Numéro d’appels</a:t>
            </a:r>
            <a:endParaRPr/>
          </a:p>
        </p:txBody>
      </p:sp>
      <p:pic>
        <p:nvPicPr>
          <p:cNvPr id="1833460413" name="Image 1833460412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1309030" y="4437089"/>
            <a:ext cx="3384532" cy="2057586"/>
          </a:xfrm>
          <a:prstGeom prst="rect">
            <a:avLst/>
          </a:prstGeom>
        </p:spPr>
      </p:pic>
      <p:pic>
        <p:nvPicPr>
          <p:cNvPr id="1091883366" name="Image 1091883365"/>
          <p:cNvPicPr>
            <a:picLocks noChangeAspect="1"/>
          </p:cNvPicPr>
          <p:nvPr/>
        </p:nvPicPr>
        <p:blipFill>
          <a:blip r:embed="rId4" cstate="print"/>
          <a:stretch/>
        </p:blipFill>
        <p:spPr bwMode="auto">
          <a:xfrm>
            <a:off x="7585024" y="4422098"/>
            <a:ext cx="3382502" cy="1943905"/>
          </a:xfrm>
          <a:prstGeom prst="rect">
            <a:avLst/>
          </a:prstGeom>
        </p:spPr>
      </p:pic>
      <p:pic>
        <p:nvPicPr>
          <p:cNvPr id="8" name="Espace réservé du contenu 7" descr="Les numéros de signalement des situations de harcèlement (3020) et de cyberharcèlement (3018). (MINISTERE DE L'EDUCATION NATIONALE)"/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975" y="1559459"/>
            <a:ext cx="4832454" cy="277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PRONOTE - Contacter un référent harcèlement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407" y="1558977"/>
            <a:ext cx="4557009" cy="277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spd="slow" p14:dur="2000" advClick="1">
        <p:fade thruBlk="0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6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3460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3460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3460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346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88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188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9188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91883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188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Diaporama réalisé par une élève de CAP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 EPC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pour sensibiliser les élèves.</a:t>
            </a:r>
          </a:p>
          <a:p>
            <a:pPr algn="ctr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Merci à elle pour ce travail et son engagement.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">
  <a:themeElements>
    <a:clrScheme name="Classic">
      <a:dk1>
        <a:sysClr val="windowText" lastClr="000000"/>
      </a:dk1>
      <a:lt1>
        <a:srgbClr val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260</Words>
  <Application>Microsoft Office PowerPoint</Application>
  <DocSecurity>0</DocSecurity>
  <PresentationFormat>Personnalisé</PresentationFormat>
  <Paragraphs>44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Classic</vt:lpstr>
      <vt:lpstr>Stop au harcèlement  </vt:lpstr>
      <vt:lpstr>Description </vt:lpstr>
      <vt:lpstr>C’est quoi le 7 novembre ?</vt:lpstr>
      <vt:lpstr>C’est quoi le harcèlement ?</vt:lpstr>
      <vt:lpstr>Les différents types de harcèlement </vt:lpstr>
      <vt:lpstr>Que cause le harcèlement ?</vt:lpstr>
      <vt:lpstr>A qui en parler ?</vt:lpstr>
      <vt:lpstr>Numéro d’appels</vt:lpstr>
      <vt:lpstr>Diapositive 9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aux harcèlement  </dc:title>
  <dc:creator>adjlp01</dc:creator>
  <cp:lastModifiedBy>adjlp01</cp:lastModifiedBy>
  <cp:revision>14</cp:revision>
  <dcterms:modified xsi:type="dcterms:W3CDTF">2024-11-06T10:18:27Z</dcterms:modified>
  <dc:identifier/>
  <dc:language/>
  <cp:version/>
</cp:coreProperties>
</file>